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70" r:id="rId15"/>
    <p:sldId id="272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DC32B-FF42-434D-8D71-29573521D95A}" type="datetimeFigureOut">
              <a:rPr lang="pt-BR" smtClean="0"/>
              <a:pPr/>
              <a:t>01/10/2013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2DF7-FF9C-4052-BD37-4F13D03119F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DC32B-FF42-434D-8D71-29573521D95A}" type="datetimeFigureOut">
              <a:rPr lang="pt-BR" smtClean="0"/>
              <a:pPr/>
              <a:t>01/10/2013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2DF7-FF9C-4052-BD37-4F13D03119F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DC32B-FF42-434D-8D71-29573521D95A}" type="datetimeFigureOut">
              <a:rPr lang="pt-BR" smtClean="0"/>
              <a:pPr/>
              <a:t>01/10/2013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2DF7-FF9C-4052-BD37-4F13D03119F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DC32B-FF42-434D-8D71-29573521D95A}" type="datetimeFigureOut">
              <a:rPr lang="pt-BR" smtClean="0"/>
              <a:pPr/>
              <a:t>01/10/2013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2DF7-FF9C-4052-BD37-4F13D03119F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DC32B-FF42-434D-8D71-29573521D95A}" type="datetimeFigureOut">
              <a:rPr lang="pt-BR" smtClean="0"/>
              <a:pPr/>
              <a:t>01/10/2013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2DF7-FF9C-4052-BD37-4F13D03119F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DC32B-FF42-434D-8D71-29573521D95A}" type="datetimeFigureOut">
              <a:rPr lang="pt-BR" smtClean="0"/>
              <a:pPr/>
              <a:t>01/10/2013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2DF7-FF9C-4052-BD37-4F13D03119F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DC32B-FF42-434D-8D71-29573521D95A}" type="datetimeFigureOut">
              <a:rPr lang="pt-BR" smtClean="0"/>
              <a:pPr/>
              <a:t>01/10/2013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2DF7-FF9C-4052-BD37-4F13D03119F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DC32B-FF42-434D-8D71-29573521D95A}" type="datetimeFigureOut">
              <a:rPr lang="pt-BR" smtClean="0"/>
              <a:pPr/>
              <a:t>01/10/2013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2DF7-FF9C-4052-BD37-4F13D03119F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DC32B-FF42-434D-8D71-29573521D95A}" type="datetimeFigureOut">
              <a:rPr lang="pt-BR" smtClean="0"/>
              <a:pPr/>
              <a:t>01/10/2013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2DF7-FF9C-4052-BD37-4F13D03119F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DC32B-FF42-434D-8D71-29573521D95A}" type="datetimeFigureOut">
              <a:rPr lang="pt-BR" smtClean="0"/>
              <a:pPr/>
              <a:t>01/10/2013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2DF7-FF9C-4052-BD37-4F13D03119F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2" name="Retângulo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C39DC32B-FF42-434D-8D71-29573521D95A}" type="datetimeFigureOut">
              <a:rPr lang="pt-BR" smtClean="0"/>
              <a:pPr/>
              <a:t>01/10/2013</a:t>
            </a:fld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5502DF7-FF9C-4052-BD37-4F13D03119F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tângulo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39DC32B-FF42-434D-8D71-29573521D95A}" type="datetimeFigureOut">
              <a:rPr lang="pt-BR" smtClean="0"/>
              <a:pPr/>
              <a:t>01/10/2013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5502DF7-FF9C-4052-BD37-4F13D03119F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ctrTitle"/>
          </p:nvPr>
        </p:nvSpPr>
        <p:spPr>
          <a:xfrm>
            <a:off x="611560" y="2636912"/>
            <a:ext cx="8077200" cy="316835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EE TANCREDO NEVES</a:t>
            </a:r>
            <a:br>
              <a:rPr lang="pt-BR" dirty="0" smtClean="0"/>
            </a:br>
            <a:r>
              <a:rPr lang="pt-BR" dirty="0" smtClean="0"/>
              <a:t>DIRETORIA CENTRO SUL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Exemplo comparativo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8" name="Subtítulo 7"/>
          <p:cNvSpPr>
            <a:spLocks noGrp="1"/>
          </p:cNvSpPr>
          <p:nvPr>
            <p:ph type="subTitle" idx="1"/>
          </p:nvPr>
        </p:nvSpPr>
        <p:spPr>
          <a:xfrm>
            <a:off x="539552" y="692696"/>
            <a:ext cx="8077200" cy="1499616"/>
          </a:xfrm>
        </p:spPr>
        <p:txBody>
          <a:bodyPr>
            <a:normAutofit/>
          </a:bodyPr>
          <a:lstStyle/>
          <a:p>
            <a:r>
              <a:rPr lang="pt-BR" sz="3600" b="1" dirty="0" smtClean="0"/>
              <a:t>ANÁLISE DO BOLETIM DO SARESP</a:t>
            </a:r>
            <a:endParaRPr lang="pt-BR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NÍVEIS DE MATEMÁTICA</a:t>
            </a:r>
            <a:endParaRPr lang="pt-BR" dirty="0"/>
          </a:p>
        </p:txBody>
      </p:sp>
      <p:pic>
        <p:nvPicPr>
          <p:cNvPr id="4" name="Espaço Reservado para Conteúdo 3" descr="descrição do nível de matemátic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016787"/>
            <a:ext cx="8229600" cy="414205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/>
              <a:t>ANÁLISE GLOBAL DE LÍNGUA PORTUGUESA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323528" y="2492896"/>
          <a:ext cx="8568950" cy="20882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4346"/>
                <a:gridCol w="1858705"/>
                <a:gridCol w="1278319"/>
                <a:gridCol w="1713790"/>
                <a:gridCol w="1713790"/>
              </a:tblGrid>
              <a:tr h="673322">
                <a:tc>
                  <a:txBody>
                    <a:bodyPr/>
                    <a:lstStyle/>
                    <a:p>
                      <a:r>
                        <a:rPr lang="pt-BR" sz="1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DESEMPENHO</a:t>
                      </a:r>
                      <a:endParaRPr lang="pt-BR" sz="18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INSUFICIENTE</a:t>
                      </a:r>
                      <a:endParaRPr lang="pt-BR" sz="18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BÁSICO</a:t>
                      </a:r>
                      <a:endParaRPr lang="pt-BR" sz="18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PLENO</a:t>
                      </a:r>
                      <a:endParaRPr lang="pt-BR" sz="18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AVANÇADO</a:t>
                      </a:r>
                      <a:endParaRPr lang="pt-BR" sz="18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73322">
                <a:tc>
                  <a:txBody>
                    <a:bodyPr/>
                    <a:lstStyle/>
                    <a:p>
                      <a:r>
                        <a:rPr lang="pt-BR" sz="1800" b="1" dirty="0" smtClean="0"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lang="pt-BR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 smtClean="0">
                          <a:latin typeface="Arial" pitchFamily="34" charset="0"/>
                          <a:cs typeface="Arial" pitchFamily="34" charset="0"/>
                        </a:rPr>
                        <a:t>2,8</a:t>
                      </a:r>
                      <a:endParaRPr lang="pt-BR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 smtClean="0">
                          <a:latin typeface="Arial" pitchFamily="34" charset="0"/>
                          <a:cs typeface="Arial" pitchFamily="34" charset="0"/>
                        </a:rPr>
                        <a:t>18,4</a:t>
                      </a:r>
                      <a:endParaRPr lang="pt-BR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 smtClean="0">
                          <a:latin typeface="Arial" pitchFamily="34" charset="0"/>
                          <a:cs typeface="Arial" pitchFamily="34" charset="0"/>
                        </a:rPr>
                        <a:t>67,4</a:t>
                      </a:r>
                      <a:endParaRPr lang="pt-BR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 smtClean="0">
                          <a:latin typeface="Arial" pitchFamily="34" charset="0"/>
                          <a:cs typeface="Arial" pitchFamily="34" charset="0"/>
                        </a:rPr>
                        <a:t>11,3</a:t>
                      </a:r>
                      <a:endParaRPr lang="pt-BR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41589">
                <a:tc>
                  <a:txBody>
                    <a:bodyPr/>
                    <a:lstStyle/>
                    <a:p>
                      <a:r>
                        <a:rPr lang="pt-BR" sz="1800" b="1" dirty="0" smtClean="0">
                          <a:latin typeface="Arial" pitchFamily="34" charset="0"/>
                          <a:cs typeface="Arial" pitchFamily="34" charset="0"/>
                        </a:rPr>
                        <a:t>ALUNOS</a:t>
                      </a:r>
                      <a:endParaRPr lang="pt-BR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 smtClean="0">
                          <a:latin typeface="Arial" pitchFamily="34" charset="0"/>
                          <a:cs typeface="Arial" pitchFamily="34" charset="0"/>
                        </a:rPr>
                        <a:t>04</a:t>
                      </a:r>
                      <a:endParaRPr lang="pt-BR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 smtClean="0"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pt-BR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 smtClean="0">
                          <a:latin typeface="Arial" pitchFamily="34" charset="0"/>
                          <a:cs typeface="Arial" pitchFamily="34" charset="0"/>
                        </a:rPr>
                        <a:t>96</a:t>
                      </a:r>
                      <a:endParaRPr lang="pt-BR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 smtClean="0"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pt-BR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eta para a direita 5"/>
          <p:cNvSpPr/>
          <p:nvPr/>
        </p:nvSpPr>
        <p:spPr>
          <a:xfrm rot="19214325">
            <a:off x="135656" y="4527789"/>
            <a:ext cx="2592288" cy="1224136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900" dirty="0" smtClean="0"/>
              <a:t>ANÁLISE GLOBAL DE MATEMÁTICA</a:t>
            </a:r>
            <a:endParaRPr lang="pt-BR" sz="3900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323528" y="2348880"/>
          <a:ext cx="850729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1458"/>
                <a:gridCol w="1701458"/>
                <a:gridCol w="1701458"/>
                <a:gridCol w="1701458"/>
                <a:gridCol w="1701458"/>
              </a:tblGrid>
              <a:tr h="370840"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DESEMPENHO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INSUFICIENTE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BÁSICO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PLENO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chemeClr val="tx1"/>
                          </a:solidFill>
                        </a:rPr>
                        <a:t>AVANÇADO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b="1" dirty="0" smtClean="0"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lang="pt-B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latin typeface="Arial" pitchFamily="34" charset="0"/>
                          <a:cs typeface="Arial" pitchFamily="34" charset="0"/>
                        </a:rPr>
                        <a:t>9,2</a:t>
                      </a:r>
                      <a:endParaRPr lang="pt-B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latin typeface="Arial" pitchFamily="34" charset="0"/>
                          <a:cs typeface="Arial" pitchFamily="34" charset="0"/>
                        </a:rPr>
                        <a:t>9,9</a:t>
                      </a:r>
                      <a:endParaRPr lang="pt-B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latin typeface="Arial" pitchFamily="34" charset="0"/>
                          <a:cs typeface="Arial" pitchFamily="34" charset="0"/>
                        </a:rPr>
                        <a:t>49,3</a:t>
                      </a:r>
                      <a:endParaRPr lang="pt-B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latin typeface="Arial" pitchFamily="34" charset="0"/>
                          <a:cs typeface="Arial" pitchFamily="34" charset="0"/>
                        </a:rPr>
                        <a:t>31,7</a:t>
                      </a:r>
                      <a:endParaRPr lang="pt-B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b="1" dirty="0" smtClean="0">
                          <a:latin typeface="Arial" pitchFamily="34" charset="0"/>
                          <a:cs typeface="Arial" pitchFamily="34" charset="0"/>
                        </a:rPr>
                        <a:t>ALUNOS</a:t>
                      </a:r>
                      <a:endParaRPr lang="pt-B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pt-B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pt-B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latin typeface="Arial" pitchFamily="34" charset="0"/>
                          <a:cs typeface="Arial" pitchFamily="34" charset="0"/>
                        </a:rPr>
                        <a:t>70</a:t>
                      </a:r>
                      <a:endParaRPr lang="pt-B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latin typeface="Arial" pitchFamily="34" charset="0"/>
                          <a:cs typeface="Arial" pitchFamily="34" charset="0"/>
                        </a:rPr>
                        <a:t>45</a:t>
                      </a:r>
                      <a:endParaRPr lang="pt-B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eta para a direita 4"/>
          <p:cNvSpPr/>
          <p:nvPr/>
        </p:nvSpPr>
        <p:spPr>
          <a:xfrm rot="17842536">
            <a:off x="114613" y="3888471"/>
            <a:ext cx="2905614" cy="1936975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1600" i="1" dirty="0" smtClean="0"/>
              <a:t/>
            </a:r>
            <a:br>
              <a:rPr lang="pt-BR" sz="1600" i="1" dirty="0" smtClean="0"/>
            </a:br>
            <a:r>
              <a:rPr lang="pt-BR" sz="1600" i="1" dirty="0" smtClean="0"/>
              <a:t/>
            </a:r>
            <a:br>
              <a:rPr lang="pt-BR" sz="1600" i="1" dirty="0" smtClean="0"/>
            </a:br>
            <a:r>
              <a:rPr lang="pt-BR" sz="3100" i="1" dirty="0" smtClean="0"/>
              <a:t>Cuidar mais, por mais tempo, de quem necessita mais.</a:t>
            </a: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i="1" dirty="0" smtClean="0"/>
              <a:t>Mário Quintana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539552" y="2348880"/>
          <a:ext cx="8291264" cy="20882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5632"/>
                <a:gridCol w="4145632"/>
              </a:tblGrid>
              <a:tr h="696077">
                <a:tc>
                  <a:txBody>
                    <a:bodyPr/>
                    <a:lstStyle/>
                    <a:p>
                      <a:r>
                        <a:rPr lang="pt-BR" b="1" dirty="0" smtClean="0">
                          <a:latin typeface="Arial" pitchFamily="34" charset="0"/>
                          <a:cs typeface="Arial" pitchFamily="34" charset="0"/>
                        </a:rPr>
                        <a:t>DESEMPENHO</a:t>
                      </a:r>
                      <a:endParaRPr lang="pt-B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latin typeface="Arial" pitchFamily="34" charset="0"/>
                          <a:cs typeface="Arial" pitchFamily="34" charset="0"/>
                        </a:rPr>
                        <a:t>ALUNOS INSUFICIENTES</a:t>
                      </a:r>
                      <a:endParaRPr lang="pt-B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96077">
                <a:tc>
                  <a:txBody>
                    <a:bodyPr/>
                    <a:lstStyle/>
                    <a:p>
                      <a:r>
                        <a:rPr lang="pt-BR" b="1" dirty="0" smtClean="0">
                          <a:latin typeface="Arial" pitchFamily="34" charset="0"/>
                          <a:cs typeface="Arial" pitchFamily="34" charset="0"/>
                        </a:rPr>
                        <a:t>LÍNGUA</a:t>
                      </a:r>
                      <a:r>
                        <a:rPr lang="pt-BR" b="1" baseline="0" dirty="0" smtClean="0">
                          <a:latin typeface="Arial" pitchFamily="34" charset="0"/>
                          <a:cs typeface="Arial" pitchFamily="34" charset="0"/>
                        </a:rPr>
                        <a:t> PORTUGUESA</a:t>
                      </a:r>
                      <a:endParaRPr lang="pt-B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latin typeface="Arial" pitchFamily="34" charset="0"/>
                          <a:cs typeface="Arial" pitchFamily="34" charset="0"/>
                        </a:rPr>
                        <a:t>04 alunos</a:t>
                      </a:r>
                      <a:endParaRPr lang="pt-B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96077">
                <a:tc>
                  <a:txBody>
                    <a:bodyPr/>
                    <a:lstStyle/>
                    <a:p>
                      <a:r>
                        <a:rPr lang="pt-BR" b="1" dirty="0" smtClean="0">
                          <a:latin typeface="Arial" pitchFamily="34" charset="0"/>
                          <a:cs typeface="Arial" pitchFamily="34" charset="0"/>
                        </a:rPr>
                        <a:t>MATEMÁTICA</a:t>
                      </a:r>
                      <a:endParaRPr lang="pt-B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latin typeface="Arial" pitchFamily="34" charset="0"/>
                          <a:cs typeface="Arial" pitchFamily="34" charset="0"/>
                        </a:rPr>
                        <a:t>13 alunos</a:t>
                      </a:r>
                      <a:endParaRPr lang="pt-B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1600" i="1" dirty="0" smtClean="0"/>
              <a:t/>
            </a:r>
            <a:br>
              <a:rPr lang="pt-BR" sz="1600" i="1" dirty="0" smtClean="0"/>
            </a:br>
            <a:r>
              <a:rPr lang="pt-BR" sz="1600" i="1" dirty="0" smtClean="0"/>
              <a:t/>
            </a:r>
            <a:br>
              <a:rPr lang="pt-BR" sz="1600" i="1" dirty="0" smtClean="0"/>
            </a:br>
            <a:r>
              <a:rPr lang="pt-BR" sz="3100" i="1" dirty="0" smtClean="0"/>
              <a:t>Cuidar mais, por mais tempo, de quem necessita mais.</a:t>
            </a: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i="1" dirty="0" smtClean="0"/>
              <a:t>Mário Quintana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5" name="Elipse 4"/>
          <p:cNvSpPr/>
          <p:nvPr/>
        </p:nvSpPr>
        <p:spPr>
          <a:xfrm>
            <a:off x="1475656" y="1988840"/>
            <a:ext cx="6336704" cy="36724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O foco da escola :</a:t>
            </a:r>
          </a:p>
          <a:p>
            <a:pPr algn="ctr"/>
            <a:r>
              <a:rPr lang="pt-BR" sz="3200" dirty="0" smtClean="0"/>
              <a:t>17 alunos insuficientes</a:t>
            </a:r>
            <a:endParaRPr lang="pt-BR" sz="3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1600" i="1" dirty="0" smtClean="0"/>
              <a:t/>
            </a:r>
            <a:br>
              <a:rPr lang="pt-BR" sz="1600" i="1" dirty="0" smtClean="0"/>
            </a:br>
            <a:r>
              <a:rPr lang="pt-BR" sz="1600" i="1" dirty="0" smtClean="0"/>
              <a:t/>
            </a:r>
            <a:br>
              <a:rPr lang="pt-BR" sz="1600" i="1" dirty="0" smtClean="0"/>
            </a:br>
            <a:r>
              <a:rPr lang="pt-BR" sz="3100" i="1" dirty="0" smtClean="0"/>
              <a:t>Cuidar mais, por mais tempo, de quem necessita mais.</a:t>
            </a: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i="1" dirty="0" smtClean="0"/>
              <a:t>Mário Quintana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9934339"/>
              </p:ext>
            </p:extLst>
          </p:nvPr>
        </p:nvGraphicFramePr>
        <p:xfrm>
          <a:off x="539552" y="2204863"/>
          <a:ext cx="8064896" cy="23042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2016224"/>
                <a:gridCol w="2016224"/>
                <a:gridCol w="2016224"/>
              </a:tblGrid>
              <a:tr h="768085">
                <a:tc>
                  <a:txBody>
                    <a:bodyPr/>
                    <a:lstStyle/>
                    <a:p>
                      <a:r>
                        <a:rPr lang="pt-BR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INDICADORES</a:t>
                      </a:r>
                      <a:endParaRPr lang="pt-BR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2010</a:t>
                      </a:r>
                      <a:endParaRPr lang="pt-BR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2011</a:t>
                      </a:r>
                      <a:endParaRPr lang="pt-BR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2012</a:t>
                      </a:r>
                      <a:endParaRPr lang="pt-BR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768085">
                <a:tc>
                  <a:txBody>
                    <a:bodyPr/>
                    <a:lstStyle/>
                    <a:p>
                      <a:r>
                        <a:rPr lang="pt-BR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IDESP</a:t>
                      </a:r>
                      <a:endParaRPr lang="pt-BR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4,64</a:t>
                      </a:r>
                      <a:endParaRPr lang="pt-BR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4,99</a:t>
                      </a:r>
                      <a:endParaRPr lang="pt-BR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5,54</a:t>
                      </a:r>
                      <a:endParaRPr lang="pt-BR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768085">
                <a:tc>
                  <a:txBody>
                    <a:bodyPr/>
                    <a:lstStyle/>
                    <a:p>
                      <a:r>
                        <a:rPr lang="pt-BR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pt-BR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4,96</a:t>
                      </a:r>
                      <a:endParaRPr lang="pt-BR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4,76</a:t>
                      </a:r>
                      <a:endParaRPr lang="pt-BR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5,10</a:t>
                      </a:r>
                      <a:endParaRPr lang="pt-BR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23370728"/>
              </p:ext>
            </p:extLst>
          </p:nvPr>
        </p:nvGraphicFramePr>
        <p:xfrm>
          <a:off x="1475656" y="5013176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ATINGIU A META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63223566"/>
              </p:ext>
            </p:extLst>
          </p:nvPr>
        </p:nvGraphicFramePr>
        <p:xfrm>
          <a:off x="1475656" y="5733256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Bateu</a:t>
                      </a:r>
                      <a:r>
                        <a:rPr lang="pt-BR" baseline="0" dirty="0" smtClean="0"/>
                        <a:t> a meta! E os 17 alunos não aprenderam.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859688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CARACTERIZAÇÃO DA ESCOLA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Situada no bairro do Heliópolis.</a:t>
            </a:r>
          </a:p>
          <a:p>
            <a:r>
              <a:rPr lang="pt-BR" dirty="0" smtClean="0"/>
              <a:t>Divisão com São Caetano.</a:t>
            </a:r>
          </a:p>
          <a:p>
            <a:r>
              <a:rPr lang="pt-BR" dirty="0" smtClean="0"/>
              <a:t>Bairro São João Clímaco</a:t>
            </a:r>
          </a:p>
          <a:p>
            <a:r>
              <a:rPr lang="pt-BR" dirty="0" smtClean="0"/>
              <a:t>Próxima a avenida Guido </a:t>
            </a:r>
            <a:r>
              <a:rPr lang="pt-BR" dirty="0" err="1" smtClean="0"/>
              <a:t>Aliberti</a:t>
            </a:r>
            <a:r>
              <a:rPr lang="pt-BR" dirty="0" smtClean="0"/>
              <a:t> – São Caetano.</a:t>
            </a:r>
          </a:p>
          <a:p>
            <a:r>
              <a:rPr lang="pt-BR" dirty="0" smtClean="0"/>
              <a:t>A escola possui todos os seguimentos:</a:t>
            </a:r>
          </a:p>
          <a:p>
            <a:r>
              <a:rPr lang="pt-BR" dirty="0" smtClean="0"/>
              <a:t>Manhã: Fundamental II</a:t>
            </a:r>
          </a:p>
          <a:p>
            <a:r>
              <a:rPr lang="pt-BR" dirty="0" smtClean="0"/>
              <a:t>Tarde : Anos iniciais.</a:t>
            </a:r>
          </a:p>
          <a:p>
            <a:r>
              <a:rPr lang="pt-BR" dirty="0" smtClean="0"/>
              <a:t>Noite: Ensino Médio Regular.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IDENTIFICAÇÃO DA ESCOLA</a:t>
            </a:r>
            <a:endParaRPr lang="pt-BR" dirty="0"/>
          </a:p>
        </p:txBody>
      </p:sp>
      <p:pic>
        <p:nvPicPr>
          <p:cNvPr id="4" name="Espaço Reservado para Conteúdo 3" descr="escol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1832285"/>
            <a:ext cx="7992888" cy="4636359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PARTICIPÃÇÃO DOS ALUNOS</a:t>
            </a:r>
            <a:endParaRPr lang="pt-BR" dirty="0"/>
          </a:p>
        </p:txBody>
      </p:sp>
      <p:pic>
        <p:nvPicPr>
          <p:cNvPr id="9" name="Espaço Reservado para Conteúdo 8" descr="participação dos aluno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774825"/>
            <a:ext cx="8208911" cy="4625975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500" dirty="0" smtClean="0"/>
              <a:t>RESULTADO DE LÍNGUA PORTUGUESA</a:t>
            </a:r>
            <a:endParaRPr lang="pt-BR" sz="3500" dirty="0"/>
          </a:p>
        </p:txBody>
      </p:sp>
      <p:pic>
        <p:nvPicPr>
          <p:cNvPr id="4" name="Espaço Reservado para Conteúdo 3" descr="distribuição percentual dos alunos nos nívei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844824"/>
            <a:ext cx="8229600" cy="4104455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 DE MATEMÁTICA</a:t>
            </a:r>
            <a:endParaRPr lang="pt-BR" dirty="0"/>
          </a:p>
        </p:txBody>
      </p:sp>
      <p:pic>
        <p:nvPicPr>
          <p:cNvPr id="4" name="Espaço Reservado para Conteúdo 3" descr="distribuição percentual ma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2132856"/>
            <a:ext cx="8683273" cy="3672408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/>
              <a:t>ANÁLISE COMPARATIVA</a:t>
            </a:r>
            <a:br>
              <a:rPr lang="pt-BR" dirty="0" smtClean="0"/>
            </a:br>
            <a:r>
              <a:rPr lang="pt-BR" dirty="0" smtClean="0"/>
              <a:t>ESTADO/ESCOLA - LP</a:t>
            </a:r>
            <a:endParaRPr lang="pt-BR" dirty="0"/>
          </a:p>
        </p:txBody>
      </p:sp>
      <p:pic>
        <p:nvPicPr>
          <p:cNvPr id="4" name="Espaço Reservado para Conteúdo 3" descr="distribuição dos alunos em língua portugues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8870" y="1700808"/>
            <a:ext cx="8204567" cy="4530129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/>
              <a:t>ANÁLISE COMPARATIVA </a:t>
            </a:r>
            <a:br>
              <a:rPr lang="pt-BR" dirty="0" smtClean="0"/>
            </a:br>
            <a:r>
              <a:rPr lang="pt-BR" dirty="0" smtClean="0"/>
              <a:t>ESTADO/ESCOLA - MAT</a:t>
            </a:r>
            <a:endParaRPr lang="pt-BR" dirty="0"/>
          </a:p>
        </p:txBody>
      </p:sp>
      <p:pic>
        <p:nvPicPr>
          <p:cNvPr id="4" name="Espaço Reservado para Conteúdo 3" descr="distribuição de língua portugues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13966" y="1556793"/>
            <a:ext cx="8116067" cy="4844008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NÍVEIS DE LÍNGUA PORTUGUESA</a:t>
            </a:r>
            <a:endParaRPr lang="pt-BR" dirty="0"/>
          </a:p>
        </p:txBody>
      </p:sp>
      <p:pic>
        <p:nvPicPr>
          <p:cNvPr id="4" name="Espaço Reservado para Conteúdo 3" descr="classificação e descrição dos nívei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813001"/>
            <a:ext cx="8229600" cy="4549623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ódulo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ó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67</TotalTime>
  <Words>164</Words>
  <Application>Microsoft Office PowerPoint</Application>
  <PresentationFormat>Apresentação na tela (4:3)</PresentationFormat>
  <Paragraphs>76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Módulo</vt:lpstr>
      <vt:lpstr>EE TANCREDO NEVES DIRETORIA CENTRO SUL   Exemplo comparativo  </vt:lpstr>
      <vt:lpstr>CARACTERIZAÇÃO DA ESCOLA</vt:lpstr>
      <vt:lpstr>IDENTIFICAÇÃO DA ESCOLA</vt:lpstr>
      <vt:lpstr>PARTICIPÃÇÃO DOS ALUNOS</vt:lpstr>
      <vt:lpstr>RESULTADO DE LÍNGUA PORTUGUESA</vt:lpstr>
      <vt:lpstr>RESULTADO DE MATEMÁTICA</vt:lpstr>
      <vt:lpstr>ANÁLISE COMPARATIVA ESTADO/ESCOLA - LP</vt:lpstr>
      <vt:lpstr>ANÁLISE COMPARATIVA  ESTADO/ESCOLA - MAT</vt:lpstr>
      <vt:lpstr>NÍVEIS DE LÍNGUA PORTUGUESA</vt:lpstr>
      <vt:lpstr>NÍVEIS DE MATEMÁTICA</vt:lpstr>
      <vt:lpstr>ANÁLISE GLOBAL DE LÍNGUA PORTUGUESA</vt:lpstr>
      <vt:lpstr>ANÁLISE GLOBAL DE MATEMÁTICA</vt:lpstr>
      <vt:lpstr>  Cuidar mais, por mais tempo, de quem necessita mais. Mário Quintana </vt:lpstr>
      <vt:lpstr>  Cuidar mais, por mais tempo, de quem necessita mais. Mário Quintana </vt:lpstr>
      <vt:lpstr>  Cuidar mais, por mais tempo, de quem necessita mais. Mário Quintana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 TANCREDO NEVES DIRETORIA CENTRO SUL</dc:title>
  <dc:creator>FDE</dc:creator>
  <cp:lastModifiedBy>FDE</cp:lastModifiedBy>
  <cp:revision>9</cp:revision>
  <dcterms:created xsi:type="dcterms:W3CDTF">2013-09-26T20:13:24Z</dcterms:created>
  <dcterms:modified xsi:type="dcterms:W3CDTF">2013-10-01T19:36:03Z</dcterms:modified>
</cp:coreProperties>
</file>